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304" r:id="rId3"/>
    <p:sldId id="317" r:id="rId4"/>
    <p:sldId id="258" r:id="rId5"/>
    <p:sldId id="316" r:id="rId6"/>
    <p:sldId id="263" r:id="rId7"/>
    <p:sldId id="301" r:id="rId8"/>
    <p:sldId id="257" r:id="rId9"/>
    <p:sldId id="261" r:id="rId10"/>
    <p:sldId id="259" r:id="rId11"/>
    <p:sldId id="260" r:id="rId12"/>
    <p:sldId id="305" r:id="rId13"/>
    <p:sldId id="264" r:id="rId14"/>
    <p:sldId id="265" r:id="rId15"/>
    <p:sldId id="314" r:id="rId16"/>
    <p:sldId id="267" r:id="rId17"/>
    <p:sldId id="312" r:id="rId18"/>
    <p:sldId id="266" r:id="rId19"/>
    <p:sldId id="319" r:id="rId20"/>
    <p:sldId id="329" r:id="rId21"/>
    <p:sldId id="335" r:id="rId22"/>
    <p:sldId id="272" r:id="rId23"/>
    <p:sldId id="326" r:id="rId24"/>
    <p:sldId id="328" r:id="rId25"/>
    <p:sldId id="273" r:id="rId26"/>
    <p:sldId id="268" r:id="rId27"/>
    <p:sldId id="269" r:id="rId28"/>
    <p:sldId id="311" r:id="rId29"/>
    <p:sldId id="321" r:id="rId30"/>
    <p:sldId id="277" r:id="rId31"/>
    <p:sldId id="274" r:id="rId32"/>
    <p:sldId id="275" r:id="rId33"/>
    <p:sldId id="308" r:id="rId34"/>
    <p:sldId id="309" r:id="rId35"/>
    <p:sldId id="324" r:id="rId36"/>
    <p:sldId id="334" r:id="rId37"/>
    <p:sldId id="322" r:id="rId38"/>
    <p:sldId id="323" r:id="rId39"/>
    <p:sldId id="325" r:id="rId40"/>
    <p:sldId id="330" r:id="rId41"/>
    <p:sldId id="310" r:id="rId42"/>
    <p:sldId id="333" r:id="rId43"/>
    <p:sldId id="331" r:id="rId44"/>
    <p:sldId id="332" r:id="rId45"/>
    <p:sldId id="283" r:id="rId46"/>
    <p:sldId id="313" r:id="rId47"/>
    <p:sldId id="281" r:id="rId48"/>
    <p:sldId id="306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660"/>
  </p:normalViewPr>
  <p:slideViewPr>
    <p:cSldViewPr>
      <p:cViewPr varScale="1">
        <p:scale>
          <a:sx n="76" d="100"/>
          <a:sy n="76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D3B1522-1C91-4427-BCC1-9E55F4879191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D67FF3A-1B8F-4D67-AB9D-4398F5DAEAB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63B6-C711-453F-A69D-D3B83FE11230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0F753-9EC9-4C1B-8B4B-594D4E135D7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DEBE-B921-475F-AFD2-7299BF63F8C3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80FD8-CEF4-4AA7-A943-02130F2C0BC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BDCA-6C57-429F-B29E-ACDCF5004333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B5F2F-B262-4D9E-A707-3129DB76BAC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20CF65-BF50-4509-996B-712A83CD9F02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E46694-230D-4741-BA34-F976DEF7039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378E10-5975-4F45-9DBD-B54215D72708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850E0B-4B87-4A42-AF55-0B657B247AF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898352-C4AC-4474-B732-46A285B1537B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E685B4-6D8E-441F-86D5-A47EEB2D0E2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6438DC-DF1F-4E93-8A40-8CC6594EE032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FF8B7A-4008-4934-9252-A06C312DB45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45A29-016C-43CD-A031-8B8787ADE423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F078D-3699-40A1-B00F-78742F4666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024827-6AE8-4FD1-9C16-CD764F3DFE09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607730-AF9D-41BC-B22A-190241FF168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E3C5BF0-836E-406F-9D6D-3C3E5C804287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4297C2-4D69-4F04-B017-DF5693DB1D8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C0C16A39-72A7-4741-8B61-77E6D67A129A}" type="datetimeFigureOut">
              <a:rPr lang="en-US"/>
              <a:pPr>
                <a:defRPr/>
              </a:pPr>
              <a:t>11/22/2011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0996E2EB-A2D4-4E4C-B8AF-CDD5AB81B29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4" r:id="rId2"/>
    <p:sldLayoutId id="2147484039" r:id="rId3"/>
    <p:sldLayoutId id="2147484040" r:id="rId4"/>
    <p:sldLayoutId id="2147484041" r:id="rId5"/>
    <p:sldLayoutId id="2147484042" r:id="rId6"/>
    <p:sldLayoutId id="2147484035" r:id="rId7"/>
    <p:sldLayoutId id="2147484043" r:id="rId8"/>
    <p:sldLayoutId id="2147484044" r:id="rId9"/>
    <p:sldLayoutId id="2147484036" r:id="rId10"/>
    <p:sldLayoutId id="214748403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ocodechu.com/wiki" TargetMode="External"/><Relationship Id="rId2" Type="http://schemas.openxmlformats.org/officeDocument/2006/relationships/hyperlink" Target="http://www.foocodechu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Automated </a:t>
            </a:r>
            <a:r>
              <a:rPr lang="en-AU" smtClean="0"/>
              <a:t>Detection of </a:t>
            </a:r>
            <a:r>
              <a:rPr lang="en-AU" dirty="0" smtClean="0"/>
              <a:t>Software Bugs and Vulnerabilities in Linux</a:t>
            </a:r>
            <a:endParaRPr lang="en-AU" dirty="0"/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buFont typeface="Wingdings 2" pitchFamily="18" charset="2"/>
              <a:buNone/>
            </a:pPr>
            <a:r>
              <a:rPr lang="en-AU" smtClean="0"/>
              <a:t>Silvio Cesare</a:t>
            </a:r>
          </a:p>
          <a:p>
            <a:pPr marR="0" eaLnBrk="1" hangingPunct="1">
              <a:buFont typeface="Wingdings 2" pitchFamily="18" charset="2"/>
              <a:buNone/>
            </a:pPr>
            <a:r>
              <a:rPr lang="en-AU" smtClean="0"/>
              <a:t>Deakin University</a:t>
            </a:r>
          </a:p>
          <a:p>
            <a:pPr marR="0" eaLnBrk="1" hangingPunct="1"/>
            <a:r>
              <a:rPr lang="en-AU" smtClean="0"/>
              <a:t>&lt;silvio.cesare@gmail.com&gt;</a:t>
            </a:r>
          </a:p>
          <a:p>
            <a:pPr marR="0" eaLnBrk="1" hangingPunct="1">
              <a:buFont typeface="Wingdings 2" pitchFamily="18" charset="2"/>
              <a:buNone/>
            </a:pPr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E.g., zlib vulnerability in 2005</a:t>
            </a:r>
          </a:p>
          <a:p>
            <a:pPr lvl="1" eaLnBrk="1" hangingPunct="1"/>
            <a:r>
              <a:rPr lang="en-AU" smtClean="0"/>
              <a:t>Uncertainty of which Linux packages embed zlib.</a:t>
            </a:r>
          </a:p>
          <a:p>
            <a:pPr lvl="1" eaLnBrk="1" hangingPunct="1"/>
            <a:r>
              <a:rPr lang="en-AU" smtClean="0"/>
              <a:t>Manual signatures generated to identify zlib.</a:t>
            </a:r>
          </a:p>
          <a:p>
            <a:pPr lvl="1" eaLnBrk="1" hangingPunct="1"/>
            <a:r>
              <a:rPr lang="en-AU" smtClean="0"/>
              <a:t>Scan of Debian Linux package repository.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mtClean="0"/>
              <a:t>Many vulnerable packages.</a:t>
            </a:r>
          </a:p>
          <a:p>
            <a:pPr eaLnBrk="1" hangingPunct="1">
              <a:spcAft>
                <a:spcPts val="1200"/>
              </a:spcAft>
            </a:pPr>
            <a:r>
              <a:rPr lang="en-AU" smtClean="0"/>
              <a:t>More recently, libtiff 3.9.4 in April 2011.</a:t>
            </a:r>
          </a:p>
          <a:p>
            <a:pPr lvl="1" eaLnBrk="1" hangingPunct="1">
              <a:spcAft>
                <a:spcPts val="1200"/>
              </a:spcAft>
            </a:pPr>
            <a:r>
              <a:rPr lang="en-AU" smtClean="0"/>
              <a:t>How many packages are still vulnerable?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Example vulnerabilities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AU" sz="2800" smtClean="0"/>
              <a:t>Sigs based on version strings embedded in libraries.</a:t>
            </a:r>
          </a:p>
          <a:p>
            <a:pPr eaLnBrk="1" hangingPunct="1">
              <a:spcAft>
                <a:spcPts val="1800"/>
              </a:spcAft>
            </a:pPr>
            <a:r>
              <a:rPr lang="en-AU" sz="2800" smtClean="0"/>
              <a:t>E.g.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Manual signatures</a:t>
            </a:r>
            <a:endParaRPr lang="en-AU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" y="3929063"/>
            <a:ext cx="7429500" cy="8302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</a:pPr>
            <a:r>
              <a:rPr lang="en-AU" sz="1600">
                <a:latin typeface="Courier New" pitchFamily="49" charset="0"/>
              </a:rPr>
              <a:t>tiffvers.h:#define TIFFLIB_VERSION_STR "LIBTIFF, Version 3.8.2\nCopyright (c) 1988-1996 Sam Leffler\nCopyright (c) 1991-1996 Silicon Graphics, Inc."</a:t>
            </a:r>
            <a:endParaRPr lang="en-US" sz="28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71500" y="3286125"/>
            <a:ext cx="7461250" cy="338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</a:pPr>
            <a:r>
              <a:rPr lang="en-AU" sz="1600">
                <a:latin typeface="Courier New" pitchFamily="49" charset="0"/>
              </a:rPr>
              <a:t>bzlib_private.h:#define BZ_VERSION  "1.0.5, 10-Dec-2007"</a:t>
            </a:r>
            <a:endParaRPr lang="en-US" sz="2800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71500" y="5072063"/>
            <a:ext cx="7429500" cy="7127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</a:pPr>
            <a:r>
              <a:rPr lang="en-AU" sz="1600">
                <a:latin typeface="Courier New" pitchFamily="49" charset="0"/>
              </a:rPr>
              <a:t>png.h:#define PNG_HEADER_VERSION_STRING \</a:t>
            </a:r>
          </a:p>
          <a:p>
            <a:pPr>
              <a:spcAft>
                <a:spcPts val="1000"/>
              </a:spcAft>
            </a:pPr>
            <a:r>
              <a:rPr lang="en-AU" sz="1600">
                <a:latin typeface="Courier New" pitchFamily="49" charset="0"/>
              </a:rPr>
              <a:t>   " libpng version 1.2.27 - April 29, 2008\n"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2400"/>
              </a:spcAft>
            </a:pPr>
            <a:r>
              <a:rPr lang="en-AU" sz="2800" dirty="0" smtClean="0"/>
              <a:t>We made sigs for bzip2, </a:t>
            </a:r>
            <a:r>
              <a:rPr lang="en-AU" sz="2800" dirty="0" err="1" smtClean="0"/>
              <a:t>libtiff</a:t>
            </a:r>
            <a:r>
              <a:rPr lang="en-AU" sz="2800" dirty="0" smtClean="0"/>
              <a:t> &lt;= 3.9.2, and </a:t>
            </a:r>
            <a:r>
              <a:rPr lang="en-AU" sz="2800" dirty="0" err="1" smtClean="0"/>
              <a:t>libpng</a:t>
            </a:r>
            <a:r>
              <a:rPr lang="en-AU" sz="2800" dirty="0" smtClean="0"/>
              <a:t>.</a:t>
            </a:r>
          </a:p>
          <a:p>
            <a:pPr eaLnBrk="1" hangingPunct="1">
              <a:spcAft>
                <a:spcPts val="2400"/>
              </a:spcAft>
            </a:pPr>
            <a:r>
              <a:rPr lang="en-AU" sz="2800" dirty="0" smtClean="0"/>
              <a:t>Scanned </a:t>
            </a:r>
            <a:r>
              <a:rPr lang="en-AU" sz="2800" dirty="0" err="1" smtClean="0"/>
              <a:t>Debian</a:t>
            </a:r>
            <a:r>
              <a:rPr lang="en-AU" sz="2800" dirty="0" smtClean="0"/>
              <a:t> and Fedora Linux.</a:t>
            </a:r>
          </a:p>
          <a:p>
            <a:pPr eaLnBrk="1" hangingPunct="1">
              <a:spcAft>
                <a:spcPts val="2400"/>
              </a:spcAft>
            </a:pPr>
            <a:r>
              <a:rPr lang="en-AU" sz="2800" dirty="0" smtClean="0"/>
              <a:t>Found 5 vulnerable packages.</a:t>
            </a:r>
          </a:p>
          <a:p>
            <a:pPr eaLnBrk="1" hangingPunct="1">
              <a:spcAft>
                <a:spcPts val="2400"/>
              </a:spcAft>
            </a:pPr>
            <a:r>
              <a:rPr lang="en-AU" sz="2800" dirty="0" smtClean="0"/>
              <a:t>Firefox embeds </a:t>
            </a:r>
            <a:r>
              <a:rPr lang="en-AU" sz="2800" dirty="0" err="1" smtClean="0"/>
              <a:t>libpng</a:t>
            </a:r>
            <a:r>
              <a:rPr lang="en-AU" sz="2800" dirty="0" smtClean="0"/>
              <a:t>, has had vulnerable windows of 3+ months.</a:t>
            </a:r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Is it still a problem?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Scale of the problem</a:t>
            </a:r>
          </a:p>
          <a:p>
            <a:pPr lvl="1" eaLnBrk="1" hangingPunct="1"/>
            <a:r>
              <a:rPr lang="en-AU" smtClean="0"/>
              <a:t>10,000+ packages in Linux distributions.</a:t>
            </a:r>
          </a:p>
          <a:p>
            <a:pPr lvl="1" eaLnBrk="1" hangingPunct="1"/>
            <a:r>
              <a:rPr lang="en-AU" smtClean="0"/>
              <a:t>Debian manually track 420 embedded packages.</a:t>
            </a:r>
          </a:p>
          <a:p>
            <a:pPr lvl="1" eaLnBrk="1" hangingPunct="1"/>
            <a:r>
              <a:rPr lang="en-AU" smtClean="0"/>
              <a:t>Other distributions don’t track at all.</a:t>
            </a:r>
          </a:p>
          <a:p>
            <a:pPr eaLnBrk="1" hangingPunct="1"/>
            <a:r>
              <a:rPr lang="en-AU" smtClean="0"/>
              <a:t>Automation</a:t>
            </a:r>
          </a:p>
          <a:p>
            <a:pPr lvl="1" eaLnBrk="1" hangingPunct="1"/>
            <a:r>
              <a:rPr lang="en-AU" smtClean="0"/>
              <a:t>Manual tracking is a time consuming and challenging task.</a:t>
            </a:r>
          </a:p>
          <a:p>
            <a:pPr lvl="1" eaLnBrk="1" hangingPunct="1"/>
            <a:r>
              <a:rPr lang="en-AU" smtClean="0"/>
              <a:t>A need to automatically identify embedded packages.</a:t>
            </a:r>
          </a:p>
          <a:p>
            <a:pPr eaLnBrk="1" hangingPunct="1"/>
            <a:r>
              <a:rPr lang="en-AU" smtClean="0"/>
              <a:t>What bugs could we find automatically?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Scale of the problem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2400"/>
              </a:spcAft>
            </a:pPr>
            <a:r>
              <a:rPr lang="en-AU" smtClean="0"/>
              <a:t>We define the problem.</a:t>
            </a:r>
          </a:p>
          <a:p>
            <a:pPr eaLnBrk="1" hangingPunct="1">
              <a:spcAft>
                <a:spcPts val="2400"/>
              </a:spcAft>
            </a:pPr>
            <a:r>
              <a:rPr lang="en-AU" smtClean="0"/>
              <a:t>We propose algorithms to identify embedded packages.</a:t>
            </a:r>
          </a:p>
          <a:p>
            <a:pPr eaLnBrk="1" hangingPunct="1">
              <a:spcAft>
                <a:spcPts val="2400"/>
              </a:spcAft>
            </a:pPr>
            <a:r>
              <a:rPr lang="en-AU" smtClean="0"/>
              <a:t>We propose algorithms to infer outstanding vulnerabilities.</a:t>
            </a:r>
          </a:p>
          <a:p>
            <a:pPr eaLnBrk="1" hangingPunct="1"/>
            <a:r>
              <a:rPr lang="en-AU" smtClean="0"/>
              <a:t>We implement a complete system</a:t>
            </a:r>
          </a:p>
          <a:p>
            <a:pPr lvl="1" eaLnBrk="1" hangingPunct="1"/>
            <a:r>
              <a:rPr lang="en-AU" smtClean="0"/>
              <a:t>Results are useful and being used by vendors.</a:t>
            </a:r>
          </a:p>
          <a:p>
            <a:pPr lvl="1" eaLnBrk="1" hangingPunct="1"/>
            <a:r>
              <a:rPr lang="en-AU" smtClean="0"/>
              <a:t>Identifies previously unknown vulnerabilities.</a:t>
            </a:r>
          </a:p>
          <a:p>
            <a:pPr eaLnBrk="1" hangingPunct="1"/>
            <a:endParaRPr lang="en-AU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Our Contributions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Areas</a:t>
            </a:r>
          </a:p>
          <a:p>
            <a:pPr lvl="1"/>
            <a:r>
              <a:rPr lang="en-AU" dirty="0" smtClean="0"/>
              <a:t>Plagiarism Detection</a:t>
            </a:r>
          </a:p>
          <a:p>
            <a:pPr lvl="1">
              <a:spcAft>
                <a:spcPts val="3000"/>
              </a:spcAft>
            </a:pPr>
            <a:r>
              <a:rPr lang="en-AU" dirty="0" smtClean="0"/>
              <a:t>Code Clone Detection</a:t>
            </a:r>
          </a:p>
          <a:p>
            <a:r>
              <a:rPr lang="en-AU" dirty="0" smtClean="0"/>
              <a:t>Approaches</a:t>
            </a:r>
          </a:p>
          <a:p>
            <a:pPr lvl="1"/>
            <a:r>
              <a:rPr lang="en-AU" dirty="0" smtClean="0"/>
              <a:t>Text streams</a:t>
            </a:r>
          </a:p>
          <a:p>
            <a:pPr lvl="1"/>
            <a:r>
              <a:rPr lang="en-AU" dirty="0" smtClean="0"/>
              <a:t>Tokens</a:t>
            </a:r>
          </a:p>
          <a:p>
            <a:pPr lvl="1"/>
            <a:r>
              <a:rPr lang="en-AU" dirty="0" smtClean="0"/>
              <a:t>Abstract Syntax Trees</a:t>
            </a:r>
          </a:p>
          <a:p>
            <a:pPr lvl="1"/>
            <a:r>
              <a:rPr lang="en-AU" dirty="0" smtClean="0"/>
              <a:t>Program Dependence Graphs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Related Work</a:t>
            </a:r>
            <a:endParaRPr lang="en-A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Problem Statement and Our Approach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spcAft>
                <a:spcPts val="3000"/>
              </a:spcAft>
              <a:buFont typeface="+mj-lt"/>
              <a:buAutoNum type="arabicPeriod"/>
            </a:pPr>
            <a:r>
              <a:rPr lang="en-AU" dirty="0" smtClean="0"/>
              <a:t>Determine if package A is embedded in package B.</a:t>
            </a:r>
          </a:p>
          <a:p>
            <a:pPr marL="623887" indent="-514350">
              <a:spcAft>
                <a:spcPts val="3000"/>
              </a:spcAft>
              <a:buFont typeface="+mj-lt"/>
              <a:buAutoNum type="arabicPeriod"/>
            </a:pPr>
            <a:r>
              <a:rPr lang="en-AU" dirty="0" smtClean="0"/>
              <a:t>Find clusters of packages that share code.</a:t>
            </a:r>
          </a:p>
          <a:p>
            <a:pPr marL="623887" indent="-514350">
              <a:buFont typeface="+mj-lt"/>
              <a:buAutoNum type="arabicPeriod"/>
            </a:pPr>
            <a:r>
              <a:rPr lang="en-AU" dirty="0" smtClean="0"/>
              <a:t>Infer vulnerabilities using advisories and embedded package relationships.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Problem Statement</a:t>
            </a:r>
            <a:endParaRPr lang="en-A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spcAft>
                <a:spcPts val="2400"/>
              </a:spcAft>
              <a:buFont typeface="Lucida Sans Unicode" pitchFamily="34" charset="0"/>
              <a:buAutoNum type="arabicPeriod"/>
            </a:pPr>
            <a:r>
              <a:rPr lang="en-AU" dirty="0" smtClean="0"/>
              <a:t>If a source package has the other package’s filenames as a subset, it is embedded.</a:t>
            </a:r>
          </a:p>
          <a:p>
            <a:pPr marL="457200" indent="-457200" eaLnBrk="1" hangingPunct="1">
              <a:spcAft>
                <a:spcPts val="2400"/>
              </a:spcAft>
              <a:buFont typeface="Lucida Sans Unicode" pitchFamily="34" charset="0"/>
              <a:buAutoNum type="arabicPeriod"/>
            </a:pPr>
            <a:r>
              <a:rPr lang="en-AU" dirty="0" smtClean="0"/>
              <a:t>Packages that share files are related. A graph of relationships has related packages as cliques.</a:t>
            </a:r>
          </a:p>
          <a:p>
            <a:pPr marL="457200" indent="-457200" eaLnBrk="1" hangingPunct="1">
              <a:spcAft>
                <a:spcPts val="0"/>
              </a:spcAft>
              <a:buFont typeface="Lucida Sans Unicode" pitchFamily="34" charset="0"/>
              <a:buAutoNum type="arabicPeriod"/>
            </a:pPr>
            <a:r>
              <a:rPr lang="en-AU" dirty="0" smtClean="0"/>
              <a:t>Vulnerabilities</a:t>
            </a:r>
          </a:p>
          <a:p>
            <a:pPr marL="769938" lvl="1" indent="-514350" eaLnBrk="1" hangingPunct="1">
              <a:spcAft>
                <a:spcPts val="0"/>
              </a:spcAft>
            </a:pPr>
            <a:r>
              <a:rPr lang="en-AU" dirty="0" smtClean="0"/>
              <a:t>Packages that embed clones inherit their </a:t>
            </a:r>
            <a:r>
              <a:rPr lang="en-AU" dirty="0" err="1" smtClean="0"/>
              <a:t>vulns</a:t>
            </a:r>
            <a:r>
              <a:rPr lang="en-AU" dirty="0" smtClean="0"/>
              <a:t>.</a:t>
            </a:r>
          </a:p>
          <a:p>
            <a:pPr marL="769938" lvl="1" indent="-514350" eaLnBrk="1" hangingPunct="1">
              <a:spcAft>
                <a:spcPts val="0"/>
              </a:spcAft>
            </a:pPr>
            <a:r>
              <a:rPr lang="en-AU" dirty="0" smtClean="0"/>
              <a:t>Packages that share clones share </a:t>
            </a:r>
            <a:r>
              <a:rPr lang="en-AU" dirty="0" err="1" smtClean="0"/>
              <a:t>vulns</a:t>
            </a:r>
            <a:r>
              <a:rPr lang="en-AU" dirty="0" smtClean="0"/>
              <a:t>. </a:t>
            </a:r>
          </a:p>
          <a:p>
            <a:pPr marL="769938" lvl="1" indent="-514350" eaLnBrk="1" hangingPunct="1">
              <a:spcAft>
                <a:spcPts val="0"/>
              </a:spcAft>
            </a:pPr>
            <a:r>
              <a:rPr lang="en-AU" dirty="0" smtClean="0"/>
              <a:t>Equivalent packages between </a:t>
            </a:r>
            <a:r>
              <a:rPr lang="en-AU" dirty="0" err="1" smtClean="0"/>
              <a:t>distros</a:t>
            </a:r>
            <a:r>
              <a:rPr lang="en-AU" dirty="0" smtClean="0"/>
              <a:t> share </a:t>
            </a:r>
            <a:r>
              <a:rPr lang="en-AU" dirty="0" err="1" smtClean="0"/>
              <a:t>vulns</a:t>
            </a:r>
            <a:r>
              <a:rPr lang="en-AU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spcAft>
                <a:spcPts val="2400"/>
              </a:spcAft>
            </a:pPr>
            <a:r>
              <a:rPr lang="en-AU" dirty="0" smtClean="0"/>
              <a:t>Our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Embedded Package Detection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AU" dirty="0" smtClean="0"/>
              <a:t>PhD student at Deakin University.</a:t>
            </a:r>
          </a:p>
          <a:p>
            <a:r>
              <a:rPr lang="en-AU" dirty="0" smtClean="0"/>
              <a:t>Research</a:t>
            </a:r>
          </a:p>
          <a:p>
            <a:pPr lvl="1"/>
            <a:r>
              <a:rPr lang="en-AU" dirty="0" smtClean="0"/>
              <a:t>Malware classification using static analysis</a:t>
            </a:r>
          </a:p>
          <a:p>
            <a:pPr lvl="1">
              <a:spcAft>
                <a:spcPts val="2400"/>
              </a:spcAft>
            </a:pPr>
            <a:r>
              <a:rPr lang="en-AU" dirty="0" smtClean="0"/>
              <a:t>Bug and vulnerability detection</a:t>
            </a:r>
          </a:p>
          <a:p>
            <a:pPr>
              <a:spcAft>
                <a:spcPts val="2400"/>
              </a:spcAft>
            </a:pPr>
            <a:r>
              <a:rPr lang="en-AU" dirty="0" smtClean="0"/>
              <a:t>Presented at </a:t>
            </a:r>
            <a:r>
              <a:rPr lang="en-AU" dirty="0" err="1" smtClean="0"/>
              <a:t>Blackhat</a:t>
            </a:r>
            <a:r>
              <a:rPr lang="en-AU" dirty="0" smtClean="0"/>
              <a:t>, </a:t>
            </a:r>
            <a:r>
              <a:rPr lang="en-AU" dirty="0" err="1" smtClean="0"/>
              <a:t>Cansecwest</a:t>
            </a:r>
            <a:r>
              <a:rPr lang="en-AU" dirty="0" smtClean="0"/>
              <a:t>, </a:t>
            </a:r>
            <a:r>
              <a:rPr lang="en-AU" dirty="0" err="1" smtClean="0"/>
              <a:t>Ruxcon</a:t>
            </a:r>
            <a:r>
              <a:rPr lang="en-AU" dirty="0" smtClean="0"/>
              <a:t>.</a:t>
            </a:r>
          </a:p>
          <a:p>
            <a:pPr>
              <a:spcAft>
                <a:spcPts val="2400"/>
              </a:spcAft>
            </a:pPr>
            <a:r>
              <a:rPr lang="en-AU" dirty="0" smtClean="0"/>
              <a:t>This presentation is some of my research.</a:t>
            </a:r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>Who am I and where did this talk come from?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3000"/>
              </a:spcAft>
            </a:pPr>
            <a:r>
              <a:rPr lang="en-AU" dirty="0" smtClean="0"/>
              <a:t>Use source packages.</a:t>
            </a:r>
          </a:p>
          <a:p>
            <a:pPr eaLnBrk="1" hangingPunct="1">
              <a:spcAft>
                <a:spcPts val="3000"/>
              </a:spcAft>
            </a:pPr>
            <a:r>
              <a:rPr lang="en-AU" dirty="0" smtClean="0"/>
              <a:t>Filenames in source tend to be the same between software versions.</a:t>
            </a:r>
          </a:p>
          <a:p>
            <a:pPr eaLnBrk="1" hangingPunct="1">
              <a:spcAft>
                <a:spcPts val="3000"/>
              </a:spcAft>
            </a:pPr>
            <a:r>
              <a:rPr lang="en-AU" dirty="0" smtClean="0"/>
              <a:t>Filenames are a feature.</a:t>
            </a:r>
          </a:p>
          <a:p>
            <a:pPr eaLnBrk="1" hangingPunct="1">
              <a:spcAft>
                <a:spcPts val="3000"/>
              </a:spcAft>
            </a:pPr>
            <a:r>
              <a:rPr lang="en-AU" dirty="0" smtClean="0"/>
              <a:t>Ignore frequently used filenames, e.g. </a:t>
            </a:r>
            <a:r>
              <a:rPr lang="en-AU" dirty="0" err="1" smtClean="0"/>
              <a:t>Makefile</a:t>
            </a:r>
            <a:r>
              <a:rPr lang="en-AU" dirty="0" smtClean="0"/>
              <a:t>, README etc. </a:t>
            </a:r>
          </a:p>
          <a:p>
            <a:pPr lvl="1" eaLnBrk="1" hangingPunct="1">
              <a:buFont typeface="Verdana" pitchFamily="34" charset="0"/>
              <a:buNone/>
            </a:pPr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Filename Matching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14810" y="1357298"/>
          <a:ext cx="4262446" cy="5212080"/>
        </p:xfrm>
        <a:graphic>
          <a:graphicData uri="http://schemas.openxmlformats.org/drawingml/2006/table">
            <a:tbl>
              <a:tblPr/>
              <a:tblGrid>
                <a:gridCol w="2131223"/>
                <a:gridCol w="2131223"/>
              </a:tblGrid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 b="1" dirty="0">
                          <a:latin typeface="Times New Roman"/>
                          <a:ea typeface="Times New Roman"/>
                          <a:cs typeface="Times New Roman"/>
                        </a:rPr>
                        <a:t>expat-2.0.1/lib </a:t>
                      </a:r>
                      <a:endParaRPr lang="en-A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 b="1">
                          <a:latin typeface="Times New Roman"/>
                          <a:ea typeface="Times New Roman"/>
                          <a:cs typeface="Times New Roman"/>
                        </a:rPr>
                        <a:t>tla-1.3.5+dfsg/src/expat/lib/</a:t>
                      </a:r>
                      <a:endParaRPr lang="en-A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36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amigaconfig.h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A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ascii.h</a:t>
                      </a:r>
                      <a:endParaRPr lang="en-A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ascii.h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asciitab.h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asciitab.h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 dirty="0">
                          <a:latin typeface="Times New Roman"/>
                          <a:ea typeface="Times New Roman"/>
                          <a:cs typeface="Times New Roman"/>
                        </a:rPr>
                        <a:t>expat.dsp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expat.dsp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expat_external.h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expat_external.h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expat_static.dsp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expat_static.dsp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expatw.dsp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expatw.dsp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expatw_static.dsp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expatw_static.dsp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iasciitab.h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iasciitab.h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internal.h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internal.h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latin1tab.h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latin1tab.h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libexpat.def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libexpat.def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libexpatw.def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libexpatw.def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macconfig.h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macconfig.h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 dirty="0">
                          <a:latin typeface="Times New Roman"/>
                          <a:ea typeface="Times New Roman"/>
                          <a:cs typeface="Times New Roman"/>
                        </a:rPr>
                        <a:t>Makefile.MPW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Makefile.MPW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nametab.h</a:t>
                      </a:r>
                      <a:endParaRPr lang="en-A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nametab.h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utf8tab.h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utf8tab.h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winconfig.h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winconfig.h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xmlparse.c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xmlparse.c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xmlrole.c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xmlrole.c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xmlrole.h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xmlrole.h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xmltok.c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xmltok.c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xmltok.h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xmltok.h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xmltok_impl.c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xmltok_impl.c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xmltok_impl.h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xmltok_impl.h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0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>
                          <a:latin typeface="Times New Roman"/>
                          <a:ea typeface="Times New Roman"/>
                          <a:cs typeface="Times New Roman"/>
                        </a:rPr>
                        <a:t>xmltok_ns.c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A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xmltok_ns.c</a:t>
                      </a:r>
                      <a:endParaRPr lang="en-A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274637"/>
            <a:ext cx="8647541" cy="1280021"/>
          </a:xfrm>
        </p:spPr>
        <p:txBody>
          <a:bodyPr/>
          <a:lstStyle/>
          <a:p>
            <a:r>
              <a:rPr lang="en-AU" dirty="0" smtClean="0"/>
              <a:t>Example of Common Files</a:t>
            </a:r>
            <a:endParaRPr lang="en-A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Treat source tree (filenames) of package as set.</a:t>
            </a:r>
          </a:p>
          <a:p>
            <a:pPr eaLnBrk="1" hangingPunct="1"/>
            <a:r>
              <a:rPr lang="en-AU" dirty="0" smtClean="0"/>
              <a:t>Package A is embedded in package B</a:t>
            </a:r>
          </a:p>
          <a:p>
            <a:pPr lvl="1" eaLnBrk="1" hangingPunct="1"/>
            <a:r>
              <a:rPr lang="en-AU" dirty="0" smtClean="0"/>
              <a:t>If majority of set A is a subset of set B</a:t>
            </a:r>
          </a:p>
          <a:p>
            <a:pPr lvl="1" eaLnBrk="1" hangingPunct="1">
              <a:buNone/>
            </a:pPr>
            <a:endParaRPr lang="en-AU" dirty="0" smtClean="0"/>
          </a:p>
          <a:p>
            <a:pPr lvl="1" eaLnBrk="1" hangingPunct="1"/>
            <a:r>
              <a:rPr lang="en-AU" dirty="0" smtClean="0"/>
              <a:t>Set A is embedded in set B if </a:t>
            </a:r>
          </a:p>
          <a:p>
            <a:pPr lvl="1" eaLnBrk="1" hangingPunct="1"/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Detecting Embedded Packages</a:t>
            </a:r>
            <a:endParaRPr lang="en-AU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4000504"/>
            <a:ext cx="17716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29256" y="3429000"/>
          <a:ext cx="1594030" cy="1092206"/>
        </p:xfrm>
        <a:graphic>
          <a:graphicData uri="http://schemas.openxmlformats.org/presentationml/2006/ole">
            <p:oleObj spid="_x0000_s27653" name="Equation" r:id="rId4" imgW="6858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Related Packages Detection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spcAft>
                <a:spcPts val="2400"/>
              </a:spcAft>
              <a:buFont typeface="Lucida Sans Unicode" pitchFamily="34" charset="0"/>
              <a:buAutoNum type="arabicPeriod"/>
            </a:pPr>
            <a:r>
              <a:rPr lang="en-AU" dirty="0" smtClean="0"/>
              <a:t>Match file names.</a:t>
            </a:r>
          </a:p>
          <a:p>
            <a:pPr marL="457200" indent="-457200" eaLnBrk="1" hangingPunct="1">
              <a:spcAft>
                <a:spcPts val="2400"/>
              </a:spcAft>
              <a:buFont typeface="Lucida Sans Unicode" pitchFamily="34" charset="0"/>
              <a:buAutoNum type="arabicPeriod"/>
            </a:pPr>
            <a:r>
              <a:rPr lang="en-AU" dirty="0" smtClean="0"/>
              <a:t>Then, prune files using fuzzy hashing.</a:t>
            </a:r>
          </a:p>
          <a:p>
            <a:pPr marL="639763" lvl="1" indent="-273050" eaLnBrk="1" hangingPunct="1">
              <a:spcAft>
                <a:spcPts val="2400"/>
              </a:spcAft>
              <a:buFont typeface="Wingdings 2" pitchFamily="18" charset="2"/>
              <a:buChar char=""/>
            </a:pPr>
            <a:r>
              <a:rPr lang="en-AU" dirty="0" smtClean="0"/>
              <a:t>If content’s fuzzy hashes are similar, and packages share files, then two packages are related.</a:t>
            </a:r>
          </a:p>
          <a:p>
            <a:pPr marL="639763" lvl="1" indent="-273050" eaLnBrk="1" hangingPunct="1">
              <a:spcAft>
                <a:spcPts val="2400"/>
              </a:spcAft>
              <a:buFont typeface="Wingdings 2" pitchFamily="18" charset="2"/>
              <a:buChar char=""/>
            </a:pPr>
            <a:r>
              <a:rPr lang="en-AU" dirty="0" smtClean="0"/>
              <a:t>We use </a:t>
            </a:r>
            <a:r>
              <a:rPr lang="en-AU" dirty="0" err="1" smtClean="0"/>
              <a:t>ssdeep</a:t>
            </a:r>
            <a:r>
              <a:rPr lang="en-AU" dirty="0" smtClean="0"/>
              <a:t> to do the fuzzy hashing.</a:t>
            </a:r>
          </a:p>
          <a:p>
            <a:pPr lvl="1" eaLnBrk="1" hangingPunct="1">
              <a:buFont typeface="Verdana" pitchFamily="34" charset="0"/>
              <a:buNone/>
            </a:pPr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Detecting Packages Sharing Code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Package A and package B related if:</a:t>
            </a:r>
          </a:p>
          <a:p>
            <a:pPr lvl="1" eaLnBrk="1" hangingPunct="1"/>
            <a:r>
              <a:rPr lang="en-AU" smtClean="0"/>
              <a:t>If two packages share at least x number of files with similar content.</a:t>
            </a:r>
          </a:p>
          <a:p>
            <a:pPr eaLnBrk="1" hangingPunct="1"/>
            <a:r>
              <a:rPr lang="en-AU" smtClean="0"/>
              <a:t>Draw an undirected graph</a:t>
            </a:r>
          </a:p>
          <a:p>
            <a:pPr lvl="1" eaLnBrk="1" hangingPunct="1"/>
            <a:r>
              <a:rPr lang="en-AU" smtClean="0"/>
              <a:t>Node is a package.</a:t>
            </a:r>
          </a:p>
          <a:p>
            <a:pPr lvl="1" eaLnBrk="1" hangingPunct="1"/>
            <a:r>
              <a:rPr lang="en-AU" smtClean="0"/>
              <a:t>Edge between packages if they are related.</a:t>
            </a:r>
          </a:p>
          <a:p>
            <a:pPr lvl="1" eaLnBrk="1" hangingPunct="1">
              <a:buFont typeface="Verdana" pitchFamily="34" charset="0"/>
              <a:buNone/>
            </a:pPr>
            <a:endParaRPr lang="en-AU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Detecting Packages Sharing Code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AU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Graph of Fedora Linux</a:t>
            </a:r>
            <a:endParaRPr lang="en-AU" dirty="0"/>
          </a:p>
        </p:txBody>
      </p:sp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928813"/>
            <a:ext cx="6094413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2400"/>
              </a:spcAft>
            </a:pPr>
            <a:r>
              <a:rPr lang="en-AU" smtClean="0"/>
              <a:t>A clique is a complete subgraph with edges between all nodes.</a:t>
            </a:r>
          </a:p>
          <a:p>
            <a:pPr eaLnBrk="1" hangingPunct="1">
              <a:spcAft>
                <a:spcPts val="2400"/>
              </a:spcAft>
            </a:pPr>
            <a:endParaRPr lang="en-AU" smtClean="0"/>
          </a:p>
          <a:p>
            <a:pPr eaLnBrk="1" hangingPunct="1">
              <a:spcAft>
                <a:spcPts val="2400"/>
              </a:spcAft>
            </a:pPr>
            <a:r>
              <a:rPr lang="en-AU" smtClean="0"/>
              <a:t>Cliques in graph identify that code is shared.</a:t>
            </a:r>
          </a:p>
          <a:p>
            <a:pPr eaLnBrk="1" hangingPunct="1">
              <a:spcAft>
                <a:spcPts val="2400"/>
              </a:spcAft>
            </a:pPr>
            <a:r>
              <a:rPr lang="en-AU" smtClean="0"/>
              <a:t>Maximal cliques identify the largest sets of packages that share the same code.</a:t>
            </a:r>
          </a:p>
          <a:p>
            <a:pPr eaLnBrk="1" hangingPunct="1">
              <a:spcAft>
                <a:spcPts val="2400"/>
              </a:spcAft>
            </a:pPr>
            <a:r>
              <a:rPr lang="en-AU" smtClean="0"/>
              <a:t>That is, they all embed the same code.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Maximal Cliques</a:t>
            </a:r>
            <a:endParaRPr lang="en-AU" dirty="0"/>
          </a:p>
        </p:txBody>
      </p:sp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0" y="2071688"/>
            <a:ext cx="11430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Finding maximal cliques in a graph is NP.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Hard to approximate.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Heuristics make it practical.</a:t>
            </a:r>
          </a:p>
          <a:p>
            <a:r>
              <a:rPr lang="en-AU" dirty="0" smtClean="0"/>
              <a:t>We use a tool called </a:t>
            </a:r>
            <a:r>
              <a:rPr lang="en-AU" dirty="0" err="1" smtClean="0"/>
              <a:t>CFinder</a:t>
            </a:r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Clique Problem</a:t>
            </a:r>
            <a:endParaRPr lang="en-A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Vulnerability Detection from Embedded Clones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Combine </a:t>
            </a:r>
            <a:r>
              <a:rPr lang="en-AU" dirty="0" err="1" smtClean="0"/>
              <a:t>decompilation</a:t>
            </a:r>
            <a:r>
              <a:rPr lang="en-AU" dirty="0" smtClean="0"/>
              <a:t> with static analysis for bug finding.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Abstract Interpretation.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Has found bugs and </a:t>
            </a:r>
            <a:r>
              <a:rPr lang="en-AU" dirty="0" err="1" smtClean="0"/>
              <a:t>vulns</a:t>
            </a:r>
            <a:r>
              <a:rPr lang="en-AU" dirty="0" smtClean="0"/>
              <a:t> in Linux binaries.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Plan to submit research papers for publication.</a:t>
            </a:r>
          </a:p>
          <a:p>
            <a:r>
              <a:rPr lang="en-AU" dirty="0" smtClean="0"/>
              <a:t>Under active development.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Research</a:t>
            </a:r>
            <a:endParaRPr lang="en-A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If package A is embedded in package B</a:t>
            </a:r>
          </a:p>
          <a:p>
            <a:pPr eaLnBrk="1" hangingPunct="1"/>
            <a:r>
              <a:rPr lang="en-AU" smtClean="0"/>
              <a:t>Then</a:t>
            </a:r>
          </a:p>
          <a:p>
            <a:pPr lvl="1" eaLnBrk="1" hangingPunct="1"/>
            <a:r>
              <a:rPr lang="en-AU" smtClean="0"/>
              <a:t>B inherits A’s vulnerabilities</a:t>
            </a:r>
          </a:p>
          <a:p>
            <a:pPr eaLnBrk="1" hangingPunct="1"/>
            <a:r>
              <a:rPr lang="en-AU" smtClean="0"/>
              <a:t>So</a:t>
            </a:r>
          </a:p>
          <a:p>
            <a:pPr lvl="1" eaLnBrk="1" hangingPunct="1"/>
            <a:r>
              <a:rPr lang="en-AU" smtClean="0"/>
              <a:t>Foreach vuln v in A</a:t>
            </a:r>
          </a:p>
          <a:p>
            <a:pPr lvl="2" eaLnBrk="1" hangingPunct="1"/>
            <a:r>
              <a:rPr lang="en-AU" smtClean="0"/>
              <a:t>If v not in B</a:t>
            </a:r>
          </a:p>
          <a:p>
            <a:pPr lvl="3" eaLnBrk="1" hangingPunct="1"/>
            <a:r>
              <a:rPr lang="en-AU" smtClean="0"/>
              <a:t>Report B as potentially vulnerable to v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Detecting Vulnerabilities (1)</a:t>
            </a:r>
            <a:endParaRPr lang="en-AU" dirty="0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aphicFrame>
        <p:nvGraphicFramePr>
          <p:cNvPr id="75777" name="Object 1"/>
          <p:cNvGraphicFramePr>
            <a:graphicFrameLocks noChangeAspect="1"/>
          </p:cNvGraphicFramePr>
          <p:nvPr/>
        </p:nvGraphicFramePr>
        <p:xfrm>
          <a:off x="3929058" y="4500570"/>
          <a:ext cx="4714908" cy="2166777"/>
        </p:xfrm>
        <a:graphic>
          <a:graphicData uri="http://schemas.openxmlformats.org/presentationml/2006/ole">
            <p:oleObj spid="_x0000_s75777" name="Visio" r:id="rId3" imgW="3195899" imgH="147468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If 80% of related packages are vulnerable to X.</a:t>
            </a:r>
          </a:p>
          <a:p>
            <a:pPr lvl="1" eaLnBrk="1" hangingPunct="1"/>
            <a:r>
              <a:rPr lang="en-AU" smtClean="0"/>
              <a:t>Then remaining 20% probably also vulnerable.</a:t>
            </a:r>
          </a:p>
          <a:p>
            <a:pPr eaLnBrk="1" hangingPunct="1"/>
            <a:r>
              <a:rPr lang="en-AU" smtClean="0"/>
              <a:t>But two packages have different CVEs for vulns.</a:t>
            </a:r>
          </a:p>
          <a:p>
            <a:pPr lvl="1" eaLnBrk="1" hangingPunct="1"/>
            <a:r>
              <a:rPr lang="en-AU" smtClean="0"/>
              <a:t>Solution: If two vulns appear with 3 months of each other, then treat them as the same.</a:t>
            </a:r>
          </a:p>
          <a:p>
            <a:pPr eaLnBrk="1" hangingPunct="1"/>
            <a:endParaRPr lang="en-AU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Detecting Vulnerabilities (2)</a:t>
            </a:r>
            <a:endParaRPr lang="en-AU" dirty="0"/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aphicFrame>
        <p:nvGraphicFramePr>
          <p:cNvPr id="74753" name="Object 1"/>
          <p:cNvGraphicFramePr>
            <a:graphicFrameLocks noChangeAspect="1"/>
          </p:cNvGraphicFramePr>
          <p:nvPr/>
        </p:nvGraphicFramePr>
        <p:xfrm>
          <a:off x="4857752" y="4429132"/>
          <a:ext cx="3071834" cy="2151527"/>
        </p:xfrm>
        <a:graphic>
          <a:graphicData uri="http://schemas.openxmlformats.org/presentationml/2006/ole">
            <p:oleObj spid="_x0000_s74753" name="Visio" r:id="rId3" imgW="2842855" imgH="199324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Cross Distribution Vulnerabilities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spcAft>
                <a:spcPts val="3000"/>
              </a:spcAft>
              <a:buFont typeface="+mj-lt"/>
              <a:buAutoNum type="arabicPeriod"/>
            </a:pPr>
            <a:r>
              <a:rPr lang="en-AU" dirty="0" smtClean="0"/>
              <a:t>If package A in Linux distribution </a:t>
            </a:r>
            <a:r>
              <a:rPr lang="en-AU" dirty="0" err="1" smtClean="0"/>
              <a:t>D</a:t>
            </a:r>
            <a:r>
              <a:rPr lang="en-AU" baseline="-25000" dirty="0" err="1" smtClean="0"/>
              <a:t>a</a:t>
            </a:r>
            <a:r>
              <a:rPr lang="en-AU" dirty="0" smtClean="0"/>
              <a:t> is </a:t>
            </a:r>
            <a:r>
              <a:rPr lang="en-AU" dirty="0" err="1" smtClean="0"/>
              <a:t>vuln</a:t>
            </a:r>
            <a:r>
              <a:rPr lang="en-AU" dirty="0" smtClean="0"/>
              <a:t>.</a:t>
            </a:r>
          </a:p>
          <a:p>
            <a:pPr marL="623887" indent="-514350">
              <a:spcAft>
                <a:spcPts val="3000"/>
              </a:spcAft>
              <a:buFont typeface="+mj-lt"/>
              <a:buAutoNum type="arabicPeriod"/>
            </a:pPr>
            <a:r>
              <a:rPr lang="en-AU" dirty="0" smtClean="0"/>
              <a:t>And there exists package B in distribution D</a:t>
            </a:r>
            <a:r>
              <a:rPr lang="en-AU" baseline="-25000" dirty="0" smtClean="0"/>
              <a:t>b</a:t>
            </a:r>
          </a:p>
          <a:p>
            <a:pPr marL="623887" indent="-514350">
              <a:spcAft>
                <a:spcPts val="3000"/>
              </a:spcAft>
              <a:buFont typeface="+mj-lt"/>
              <a:buAutoNum type="arabicPeriod"/>
            </a:pPr>
            <a:r>
              <a:rPr lang="en-AU" dirty="0" smtClean="0"/>
              <a:t>And B is a cross </a:t>
            </a:r>
            <a:r>
              <a:rPr lang="en-AU" dirty="0" err="1" smtClean="0"/>
              <a:t>distro</a:t>
            </a:r>
            <a:r>
              <a:rPr lang="en-AU" dirty="0" smtClean="0"/>
              <a:t> package to A.</a:t>
            </a:r>
          </a:p>
          <a:p>
            <a:pPr marL="623887" indent="-514350">
              <a:buFont typeface="+mj-lt"/>
              <a:buAutoNum type="arabicPeriod"/>
            </a:pPr>
            <a:r>
              <a:rPr lang="en-AU" dirty="0" smtClean="0"/>
              <a:t>Then package B is </a:t>
            </a:r>
            <a:r>
              <a:rPr lang="en-AU" dirty="0" err="1" smtClean="0"/>
              <a:t>vuln</a:t>
            </a:r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Detecting Vulnerabilities</a:t>
            </a:r>
            <a:endParaRPr lang="en-A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4800"/>
              </a:spcAft>
            </a:pPr>
            <a:r>
              <a:rPr lang="en-AU" dirty="0" smtClean="0"/>
              <a:t>Set similarity of filenames again.</a:t>
            </a:r>
          </a:p>
          <a:p>
            <a:pPr>
              <a:spcAft>
                <a:spcPts val="4800"/>
              </a:spcAft>
            </a:pPr>
            <a:r>
              <a:rPr lang="en-AU" dirty="0" smtClean="0"/>
              <a:t>One similarity measure is </a:t>
            </a:r>
            <a:r>
              <a:rPr lang="en-AU" dirty="0" err="1" smtClean="0"/>
              <a:t>Jaccard</a:t>
            </a:r>
            <a:r>
              <a:rPr lang="en-AU" dirty="0" smtClean="0"/>
              <a:t> Index.</a:t>
            </a:r>
          </a:p>
          <a:p>
            <a:pPr>
              <a:spcAft>
                <a:spcPts val="4800"/>
              </a:spcAft>
            </a:pPr>
            <a:r>
              <a:rPr lang="en-AU" dirty="0" smtClean="0"/>
              <a:t>Set A is similar to set B if</a:t>
            </a:r>
          </a:p>
          <a:p>
            <a:r>
              <a:rPr lang="en-AU" dirty="0" smtClean="0"/>
              <a:t>1-J(A,B) is metric which allows for faster than exhaustive similarity searches of a database.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Package Equivalence between </a:t>
            </a:r>
            <a:r>
              <a:rPr lang="en-AU" dirty="0" err="1" smtClean="0"/>
              <a:t>Distros</a:t>
            </a:r>
            <a:endParaRPr lang="en-AU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57818" y="3286124"/>
          <a:ext cx="1785951" cy="1223708"/>
        </p:xfrm>
        <a:graphic>
          <a:graphicData uri="http://schemas.openxmlformats.org/presentationml/2006/ole">
            <p:oleObj spid="_x0000_s71682" name="Equation" r:id="rId3" imgW="685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Evaluation and Discussion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eaLnBrk="1" fontAlgn="auto" hangingPunct="1">
              <a:spcAft>
                <a:spcPts val="3000"/>
              </a:spcAft>
              <a:defRPr/>
            </a:pPr>
            <a:r>
              <a:rPr lang="en-AU" dirty="0" smtClean="0"/>
              <a:t>Implemented a complete system.</a:t>
            </a:r>
          </a:p>
          <a:p>
            <a:pPr marL="624078" indent="-514350" eaLnBrk="1" fontAlgn="auto" hangingPunct="1">
              <a:spcAft>
                <a:spcPts val="3000"/>
              </a:spcAft>
              <a:defRPr/>
            </a:pPr>
            <a:r>
              <a:rPr lang="en-AU" dirty="0" smtClean="0"/>
              <a:t>6,000 LOC C++/Python/Shell scripting.</a:t>
            </a:r>
          </a:p>
          <a:p>
            <a:pPr marL="624078" indent="-514350" eaLnBrk="1" fontAlgn="auto" hangingPunct="1">
              <a:spcAft>
                <a:spcPts val="3000"/>
              </a:spcAft>
              <a:defRPr/>
            </a:pPr>
            <a:r>
              <a:rPr lang="en-AU" dirty="0" smtClean="0"/>
              <a:t>4,000 LOC Java visualization and navigation.</a:t>
            </a:r>
          </a:p>
          <a:p>
            <a:pPr marL="624078" indent="-514350" eaLnBrk="1" fontAlgn="auto" hangingPunct="1">
              <a:spcAft>
                <a:spcPts val="0"/>
              </a:spcAft>
              <a:defRPr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Implementation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Is it a good feature?</a:t>
            </a:r>
          </a:p>
          <a:p>
            <a:pPr eaLnBrk="1" hangingPunct="1"/>
            <a:r>
              <a:rPr lang="en-AU" dirty="0" smtClean="0"/>
              <a:t>National Vulnerability Database (NVD) references vulnerable filenames.</a:t>
            </a:r>
          </a:p>
          <a:p>
            <a:pPr eaLnBrk="1" hangingPunct="1"/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Filenames as a Feature</a:t>
            </a:r>
            <a:endParaRPr lang="en-AU" dirty="0"/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2071688" y="2928938"/>
            <a:ext cx="5072062" cy="3143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spcAft>
                <a:spcPts val="1000"/>
              </a:spcAft>
            </a:pPr>
            <a:r>
              <a:rPr lang="en-AU" sz="2000" b="1" i="1">
                <a:latin typeface="Calibri" pitchFamily="34" charset="0"/>
              </a:rPr>
              <a:t>Summary:</a:t>
            </a:r>
            <a:r>
              <a:rPr lang="en-AU" sz="2000">
                <a:latin typeface="Calibri" pitchFamily="34" charset="0"/>
              </a:rPr>
              <a:t> Off-by-one error in the __opiereadrec function in </a:t>
            </a:r>
            <a:r>
              <a:rPr lang="en-AU" sz="3200" b="1">
                <a:latin typeface="Calibri" pitchFamily="34" charset="0"/>
              </a:rPr>
              <a:t>readrec.c</a:t>
            </a:r>
            <a:r>
              <a:rPr lang="en-AU" sz="2000">
                <a:latin typeface="Calibri" pitchFamily="34" charset="0"/>
              </a:rPr>
              <a:t> in libopie in OPIE 2.4.1-test1 and earlier, as used on FreeBSD 6.4 through 8.1-PRERELEASE and other platforms, allows remote attackers to cause a denial of service (daemon crash) or possibly execute arbitrary code via a long username, as demonstrated by a long USER command to the FreeBSD 8.0 ftpd.</a:t>
            </a:r>
            <a:endParaRPr lang="en-US"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dirty="0" smtClean="0"/>
              <a:t>Scan NVD for .c and .</a:t>
            </a:r>
            <a:r>
              <a:rPr lang="en-AU" dirty="0" err="1" smtClean="0"/>
              <a:t>cpp</a:t>
            </a:r>
            <a:r>
              <a:rPr lang="en-AU" dirty="0" smtClean="0"/>
              <a:t> filenames.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dirty="0" smtClean="0"/>
              <a:t>Scan Linux source for those files.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dirty="0" smtClean="0"/>
              <a:t>If package doesn’t report </a:t>
            </a:r>
            <a:r>
              <a:rPr lang="en-AU" dirty="0" err="1" smtClean="0"/>
              <a:t>vuln</a:t>
            </a:r>
            <a:r>
              <a:rPr lang="en-AU" dirty="0" smtClean="0"/>
              <a:t> (CVE), flag.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A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AU" dirty="0" smtClean="0"/>
              <a:t>We found 9 vulnerabilities.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AU" dirty="0" smtClean="0"/>
              <a:t>E.g., off-by-1 </a:t>
            </a:r>
            <a:r>
              <a:rPr lang="en-AU" dirty="0" err="1" smtClean="0"/>
              <a:t>libpam-opie</a:t>
            </a:r>
            <a:r>
              <a:rPr lang="en-AU" dirty="0" smtClean="0"/>
              <a:t> in FreeBSD vulnerable in </a:t>
            </a:r>
            <a:r>
              <a:rPr lang="en-AU" dirty="0" err="1" smtClean="0"/>
              <a:t>Debian</a:t>
            </a:r>
            <a:r>
              <a:rPr lang="en-AU" dirty="0" smtClean="0"/>
              <a:t> Linux.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Finding </a:t>
            </a:r>
            <a:r>
              <a:rPr lang="en-AU" dirty="0" err="1" smtClean="0"/>
              <a:t>Vulns</a:t>
            </a:r>
            <a:r>
              <a:rPr lang="en-AU" dirty="0" smtClean="0"/>
              <a:t> from Filenames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Embedded Packages</a:t>
            </a:r>
            <a:br>
              <a:rPr lang="en-AU" dirty="0" smtClean="0"/>
            </a:br>
            <a:r>
              <a:rPr lang="en-AU" dirty="0" smtClean="0"/>
              <a:t>Previously Unknown Vulnerabilities</a:t>
            </a:r>
            <a:endParaRPr lang="en-AU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214313" y="1643063"/>
          <a:ext cx="4286280" cy="3857657"/>
        </p:xfrm>
        <a:graphic>
          <a:graphicData uri="http://schemas.openxmlformats.org/drawingml/2006/table">
            <a:tbl>
              <a:tblPr/>
              <a:tblGrid>
                <a:gridCol w="2571768"/>
                <a:gridCol w="1714512"/>
              </a:tblGrid>
              <a:tr h="2269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SimSun"/>
                          <a:cs typeface="Times New Roman"/>
                        </a:rPr>
                        <a:t>Package</a:t>
                      </a:r>
                      <a:endParaRPr lang="en-AU" sz="14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SimSun"/>
                          <a:cs typeface="Times New Roman"/>
                        </a:rPr>
                        <a:t>Embedded Package</a:t>
                      </a:r>
                      <a:endParaRPr lang="en-AU" sz="1400" b="1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SimSun"/>
                          <a:cs typeface="Times New Roman"/>
                        </a:rPr>
                        <a:t>OpenSceneGraph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lib3ds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mrpt-opengl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lib3ds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SimSun"/>
                          <a:cs typeface="Times New Roman"/>
                        </a:rPr>
                        <a:t>mingw32-OpenSceneGraph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lib3ds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libtlen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expat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centerim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expat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mcabber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expat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SimSun"/>
                          <a:cs typeface="Times New Roman"/>
                        </a:rPr>
                        <a:t>udunits2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expat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libnodeupdown-backend-ganglia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expat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libwmf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gd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kadu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mimetex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cgit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git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tkimg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libpng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tkimg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libtiff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ser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php-Smarty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pgpoolAdmin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php-Smarty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SimSun"/>
                          <a:cs typeface="Times New Roman"/>
                        </a:rPr>
                        <a:t>sepostgresql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SimSun"/>
                          <a:cs typeface="Times New Roman"/>
                        </a:rPr>
                        <a:t>postgresql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0" y="1643063"/>
          <a:ext cx="3714776" cy="3857652"/>
        </p:xfrm>
        <a:graphic>
          <a:graphicData uri="http://schemas.openxmlformats.org/drawingml/2006/table">
            <a:tbl>
              <a:tblPr/>
              <a:tblGrid>
                <a:gridCol w="1928826"/>
                <a:gridCol w="1785950"/>
              </a:tblGrid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SimSun"/>
                          <a:cs typeface="Times New Roman"/>
                        </a:rPr>
                        <a:t>Package</a:t>
                      </a:r>
                      <a:endParaRPr lang="en-AU" sz="14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SimSun"/>
                          <a:cs typeface="Times New Roman"/>
                        </a:rPr>
                        <a:t>Embedded Package</a:t>
                      </a:r>
                      <a:endParaRPr lang="en-AU" sz="1400" b="1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boson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lib3ds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SimSun"/>
                          <a:cs typeface="Times New Roman"/>
                        </a:rPr>
                        <a:t>libopenscenegraph7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lib3ds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libfreeimage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libpng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libfreeimage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libtiff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SimSun"/>
                          <a:cs typeface="Times New Roman"/>
                        </a:rPr>
                        <a:t>libfreeimage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openexr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r-base-core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libbz2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r-base-core-ra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libbz2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lsb-rpm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libbz2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criticalmass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libcurl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albert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expat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mcabber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expat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centerim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expat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wengophone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gaim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SimSun"/>
                          <a:cs typeface="Times New Roman"/>
                        </a:rPr>
                        <a:t>libpam-opie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libopie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pysol-sound-server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libmikod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gnome-xcf-thumnailer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SimSun"/>
                          <a:cs typeface="Times New Roman"/>
                        </a:rPr>
                        <a:t>xcftool</a:t>
                      </a:r>
                      <a:endParaRPr lang="en-AU" sz="14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SimSun"/>
                          <a:cs typeface="Times New Roman"/>
                        </a:rPr>
                        <a:t>plt</a:t>
                      </a:r>
                      <a:r>
                        <a:rPr lang="en-US" sz="1400" dirty="0">
                          <a:latin typeface="Times New Roman"/>
                          <a:ea typeface="SimSun"/>
                          <a:cs typeface="Times New Roman"/>
                        </a:rPr>
                        <a:t>-scheme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SimSun"/>
                          <a:cs typeface="Times New Roman"/>
                        </a:rPr>
                        <a:t>libgd</a:t>
                      </a:r>
                      <a:endParaRPr lang="en-AU" sz="14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AU" sz="2000" dirty="0" smtClean="0"/>
              <a:t>Introduction</a:t>
            </a:r>
          </a:p>
          <a:p>
            <a:pPr eaLnBrk="1" hangingPunct="1">
              <a:spcAft>
                <a:spcPts val="1800"/>
              </a:spcAft>
            </a:pPr>
            <a:r>
              <a:rPr lang="en-AU" sz="2000" dirty="0" smtClean="0"/>
              <a:t>Problem Statement and Our Approach</a:t>
            </a:r>
          </a:p>
          <a:p>
            <a:pPr eaLnBrk="1" hangingPunct="1">
              <a:spcAft>
                <a:spcPts val="1800"/>
              </a:spcAft>
            </a:pPr>
            <a:r>
              <a:rPr lang="en-AU" sz="2000" dirty="0" smtClean="0"/>
              <a:t>Embedded Package Detection</a:t>
            </a:r>
          </a:p>
          <a:p>
            <a:pPr eaLnBrk="1" hangingPunct="1">
              <a:spcAft>
                <a:spcPts val="1800"/>
              </a:spcAft>
            </a:pPr>
            <a:r>
              <a:rPr lang="en-AU" sz="2000" dirty="0" smtClean="0"/>
              <a:t>Related Packages Detection</a:t>
            </a:r>
          </a:p>
          <a:p>
            <a:pPr eaLnBrk="1" hangingPunct="1">
              <a:spcAft>
                <a:spcPts val="1800"/>
              </a:spcAft>
            </a:pPr>
            <a:r>
              <a:rPr lang="en-AU" sz="2000" dirty="0" smtClean="0"/>
              <a:t>Vulnerability Detection from Embedded Clones</a:t>
            </a:r>
          </a:p>
          <a:p>
            <a:pPr eaLnBrk="1" hangingPunct="1">
              <a:spcAft>
                <a:spcPts val="1800"/>
              </a:spcAft>
            </a:pPr>
            <a:r>
              <a:rPr lang="en-AU" sz="2000" dirty="0" smtClean="0"/>
              <a:t>Cross Distribution Vulnerabilities</a:t>
            </a:r>
          </a:p>
          <a:p>
            <a:pPr eaLnBrk="1" hangingPunct="1">
              <a:spcAft>
                <a:spcPts val="1800"/>
              </a:spcAft>
            </a:pPr>
            <a:r>
              <a:rPr lang="en-AU" sz="2000" dirty="0" smtClean="0"/>
              <a:t>Evaluation and Discussion</a:t>
            </a:r>
          </a:p>
          <a:p>
            <a:pPr eaLnBrk="1" hangingPunct="1">
              <a:spcAft>
                <a:spcPts val="2400"/>
              </a:spcAft>
            </a:pPr>
            <a:r>
              <a:rPr lang="en-AU" sz="2000" dirty="0" smtClean="0"/>
              <a:t>Availability, Future Work and Conclusion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Outline of this talk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Security enhanced </a:t>
            </a:r>
            <a:r>
              <a:rPr lang="en-AU" dirty="0" err="1" smtClean="0"/>
              <a:t>Postgres</a:t>
            </a:r>
            <a:r>
              <a:rPr lang="en-AU" dirty="0" smtClean="0"/>
              <a:t> SQL in Fedora.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A fork of a beta version of </a:t>
            </a:r>
            <a:r>
              <a:rPr lang="en-AU" dirty="0" err="1" smtClean="0"/>
              <a:t>postgresql</a:t>
            </a:r>
            <a:r>
              <a:rPr lang="en-AU" dirty="0" smtClean="0"/>
              <a:t>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Beta version had a post auth TCL code execution bug.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Example Vulnerability (</a:t>
            </a:r>
            <a:r>
              <a:rPr lang="en-AU" dirty="0" err="1" smtClean="0"/>
              <a:t>sepostgresql</a:t>
            </a:r>
            <a:r>
              <a:rPr lang="en-AU" dirty="0" smtClean="0"/>
              <a:t>)</a:t>
            </a:r>
            <a:endParaRPr lang="en-A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Did a one time scan of Fedora and </a:t>
            </a:r>
            <a:r>
              <a:rPr lang="en-AU" dirty="0" err="1" smtClean="0"/>
              <a:t>Debian</a:t>
            </a:r>
            <a:endParaRPr lang="en-AU" dirty="0" smtClean="0"/>
          </a:p>
          <a:p>
            <a:pPr>
              <a:spcAft>
                <a:spcPts val="3000"/>
              </a:spcAft>
            </a:pPr>
            <a:r>
              <a:rPr lang="en-AU" dirty="0" smtClean="0"/>
              <a:t>Found 1 unreported vulnerability in </a:t>
            </a:r>
            <a:r>
              <a:rPr lang="en-AU" dirty="0" err="1" smtClean="0"/>
              <a:t>Debian’s</a:t>
            </a:r>
            <a:r>
              <a:rPr lang="en-AU" dirty="0" smtClean="0"/>
              <a:t> </a:t>
            </a:r>
            <a:r>
              <a:rPr lang="en-AU" dirty="0" err="1" smtClean="0"/>
              <a:t>gnucash</a:t>
            </a:r>
            <a:r>
              <a:rPr lang="en-AU" dirty="0" smtClean="0"/>
              <a:t> package.</a:t>
            </a:r>
          </a:p>
          <a:p>
            <a:r>
              <a:rPr lang="en-AU" dirty="0" smtClean="0"/>
              <a:t>Needs to be repeated at regular intervals to find more </a:t>
            </a:r>
            <a:r>
              <a:rPr lang="en-AU" dirty="0" err="1" smtClean="0"/>
              <a:t>vulns</a:t>
            </a:r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Cross Distribution Vulnerabilities</a:t>
            </a:r>
            <a:endParaRPr lang="en-A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2400"/>
              </a:spcAft>
            </a:pPr>
            <a:r>
              <a:rPr lang="en-AU" dirty="0" smtClean="0"/>
              <a:t>Fedora Linux now using our embedded packages results for a database.</a:t>
            </a:r>
          </a:p>
          <a:p>
            <a:pPr eaLnBrk="1" hangingPunct="1">
              <a:spcAft>
                <a:spcPts val="2400"/>
              </a:spcAft>
            </a:pPr>
            <a:r>
              <a:rPr lang="en-AU" dirty="0" err="1" smtClean="0"/>
              <a:t>Debian</a:t>
            </a:r>
            <a:r>
              <a:rPr lang="en-AU" dirty="0" smtClean="0"/>
              <a:t> Linux gave us SVN write access to incorporate our results with their database.</a:t>
            </a:r>
          </a:p>
          <a:p>
            <a:pPr eaLnBrk="1" hangingPunct="1">
              <a:spcAft>
                <a:spcPts val="2400"/>
              </a:spcAft>
            </a:pPr>
            <a:r>
              <a:rPr lang="en-AU" sz="2000" i="1" dirty="0" smtClean="0"/>
              <a:t>http://anonscm.debian.org/viewvc/secure-testing/data/embedded-code-copies?view=markup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dirty="0" smtClean="0"/>
              <a:t>Practical Consequences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AU" dirty="0" smtClean="0"/>
              <a:t>Only Fedora report ‘related’ CVEs in an advisory.</a:t>
            </a:r>
          </a:p>
          <a:p>
            <a:pPr>
              <a:spcAft>
                <a:spcPts val="2400"/>
              </a:spcAft>
            </a:pPr>
            <a:r>
              <a:rPr lang="en-AU" dirty="0" smtClean="0"/>
              <a:t>CVEs ideally would report canonical embedded upstream vulnerabilities.</a:t>
            </a:r>
          </a:p>
          <a:p>
            <a:pPr>
              <a:spcAft>
                <a:spcPts val="2400"/>
              </a:spcAft>
            </a:pPr>
            <a:r>
              <a:rPr lang="en-AU" dirty="0" smtClean="0"/>
              <a:t>Could use CPE (a software package identifier) information for reporting.</a:t>
            </a:r>
          </a:p>
          <a:p>
            <a:pPr>
              <a:spcAft>
                <a:spcPts val="2400"/>
              </a:spcAft>
            </a:pPr>
            <a:r>
              <a:rPr lang="en-AU" dirty="0" smtClean="0"/>
              <a:t>Useful for these types of analyses.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(1)</a:t>
            </a:r>
            <a:endParaRPr lang="en-A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Linking package names to CPEs is useful, e.g., to track equivalencies between </a:t>
            </a:r>
            <a:r>
              <a:rPr lang="en-AU" dirty="0" err="1" smtClean="0"/>
              <a:t>distros</a:t>
            </a:r>
            <a:r>
              <a:rPr lang="en-AU" dirty="0" smtClean="0"/>
              <a:t>.</a:t>
            </a:r>
          </a:p>
          <a:p>
            <a:pPr>
              <a:spcAft>
                <a:spcPts val="3000"/>
              </a:spcAft>
            </a:pPr>
            <a:r>
              <a:rPr lang="en-AU" dirty="0" err="1" smtClean="0"/>
              <a:t>Debian</a:t>
            </a:r>
            <a:r>
              <a:rPr lang="en-AU" dirty="0" smtClean="0"/>
              <a:t> check CPE related </a:t>
            </a:r>
            <a:r>
              <a:rPr lang="en-AU" dirty="0" err="1" smtClean="0"/>
              <a:t>vulns</a:t>
            </a:r>
            <a:r>
              <a:rPr lang="en-AU" dirty="0" smtClean="0"/>
              <a:t> against their own </a:t>
            </a:r>
            <a:r>
              <a:rPr lang="en-AU" dirty="0" err="1" smtClean="0"/>
              <a:t>distro</a:t>
            </a:r>
            <a:r>
              <a:rPr lang="en-AU" dirty="0" smtClean="0"/>
              <a:t> because they track.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They find unfixed vulnerabilities.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Other </a:t>
            </a:r>
            <a:r>
              <a:rPr lang="en-AU" dirty="0" err="1" smtClean="0"/>
              <a:t>distros</a:t>
            </a:r>
            <a:r>
              <a:rPr lang="en-AU" dirty="0" smtClean="0"/>
              <a:t> don’t link CPEs to packages.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(2)</a:t>
            </a:r>
            <a:endParaRPr lang="en-A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Availability, Future Work and Conclusion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AU" dirty="0" smtClean="0"/>
              <a:t>Future plan to publish academic research papers.</a:t>
            </a:r>
          </a:p>
          <a:p>
            <a:pPr>
              <a:spcAft>
                <a:spcPts val="3000"/>
              </a:spcAft>
            </a:pPr>
            <a:r>
              <a:rPr lang="en-AU" dirty="0" smtClean="0"/>
              <a:t>Integrate with distributions developer packaging.</a:t>
            </a:r>
          </a:p>
          <a:p>
            <a:r>
              <a:rPr lang="en-AU" dirty="0" smtClean="0"/>
              <a:t>Binary analysis for Windows.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Future Work</a:t>
            </a:r>
            <a:endParaRPr lang="en-A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2400"/>
              </a:spcAft>
            </a:pPr>
            <a:r>
              <a:rPr lang="en-AU" dirty="0" smtClean="0"/>
              <a:t>Detected embedded packages and found vulnerabilities.</a:t>
            </a:r>
          </a:p>
          <a:p>
            <a:pPr eaLnBrk="1" hangingPunct="1">
              <a:spcAft>
                <a:spcPts val="2400"/>
              </a:spcAft>
            </a:pPr>
            <a:r>
              <a:rPr lang="en-AU" dirty="0" smtClean="0"/>
              <a:t>Demonstrated results on Linux.</a:t>
            </a:r>
          </a:p>
          <a:p>
            <a:pPr eaLnBrk="1" hangingPunct="1">
              <a:spcAft>
                <a:spcPts val="2400"/>
              </a:spcAft>
            </a:pPr>
            <a:r>
              <a:rPr lang="en-AU" dirty="0" smtClean="0"/>
              <a:t>Open source release.</a:t>
            </a:r>
          </a:p>
          <a:p>
            <a:pPr eaLnBrk="1" hangingPunct="1">
              <a:spcAft>
                <a:spcPts val="2400"/>
              </a:spcAft>
            </a:pPr>
            <a:r>
              <a:rPr lang="en-AU" dirty="0" smtClean="0"/>
              <a:t>Benefits vendors and improves security.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Conclusion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4200"/>
              </a:spcAft>
            </a:pPr>
            <a:r>
              <a:rPr lang="en-AU" sz="2400" dirty="0" smtClean="0"/>
              <a:t>Complete but unbuildable system is open source.</a:t>
            </a:r>
          </a:p>
          <a:p>
            <a:pPr>
              <a:spcAft>
                <a:spcPts val="4200"/>
              </a:spcAft>
            </a:pPr>
            <a:r>
              <a:rPr lang="en-AU" sz="2400" dirty="0" smtClean="0"/>
              <a:t>Research page </a:t>
            </a:r>
            <a:r>
              <a:rPr lang="en-AU" sz="2400" dirty="0" smtClean="0">
                <a:hlinkClick r:id="rId2"/>
              </a:rPr>
              <a:t>http://www.foocodechu.com</a:t>
            </a:r>
            <a:endParaRPr lang="en-AU" sz="2400" dirty="0" smtClean="0"/>
          </a:p>
          <a:p>
            <a:pPr>
              <a:spcAft>
                <a:spcPts val="4200"/>
              </a:spcAft>
            </a:pPr>
            <a:r>
              <a:rPr lang="en-AU" sz="2400" dirty="0" smtClean="0"/>
              <a:t>Book on “Software similarity and classification” available in 2012. </a:t>
            </a:r>
          </a:p>
          <a:p>
            <a:pPr>
              <a:spcAft>
                <a:spcPts val="4200"/>
              </a:spcAft>
            </a:pPr>
            <a:r>
              <a:rPr lang="en-AU" sz="2400" dirty="0" smtClean="0"/>
              <a:t>Wiki on software similarity and classification </a:t>
            </a:r>
            <a:r>
              <a:rPr lang="en-AU" sz="2400" dirty="0" smtClean="0">
                <a:hlinkClick r:id="rId3"/>
              </a:rPr>
              <a:t>http://www.foocodechu.com/wiki</a:t>
            </a:r>
            <a:endParaRPr lang="en-AU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>Availability and </a:t>
            </a:r>
            <a:r>
              <a:rPr lang="en-AU" smtClean="0"/>
              <a:t>Further Information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4290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Introduction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2400"/>
              </a:spcAft>
            </a:pPr>
            <a:r>
              <a:rPr lang="en-AU" smtClean="0"/>
              <a:t>Software defects are major cause of internet insecurity.</a:t>
            </a:r>
          </a:p>
          <a:p>
            <a:pPr eaLnBrk="1" hangingPunct="1">
              <a:spcAft>
                <a:spcPts val="2400"/>
              </a:spcAft>
            </a:pPr>
            <a:r>
              <a:rPr lang="en-AU" smtClean="0"/>
              <a:t>Detecting software defects before the bad guys improves security.</a:t>
            </a:r>
          </a:p>
          <a:p>
            <a:pPr eaLnBrk="1" hangingPunct="1">
              <a:spcAft>
                <a:spcPts val="2400"/>
              </a:spcAft>
            </a:pPr>
            <a:r>
              <a:rPr lang="en-AU" smtClean="0"/>
              <a:t>Incorporating detection early in QA makes software more secure from the beginning.</a:t>
            </a:r>
          </a:p>
          <a:p>
            <a:pPr eaLnBrk="1" hangingPunct="1">
              <a:spcAft>
                <a:spcPts val="2400"/>
              </a:spcAft>
            </a:pPr>
            <a:r>
              <a:rPr lang="en-AU" smtClean="0"/>
              <a:t>Automated detection an important research area.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Introduction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Theorem Proving</a:t>
            </a:r>
            <a:r>
              <a:rPr lang="en-AU" smtClean="0">
                <a:sym typeface="Wingdings" pitchFamily="2" charset="2"/>
              </a:rPr>
              <a:t></a:t>
            </a:r>
            <a:endParaRPr lang="en-AU" smtClean="0"/>
          </a:p>
          <a:p>
            <a:pPr lvl="1"/>
            <a:r>
              <a:rPr lang="en-AU" smtClean="0"/>
              <a:t>Axiomatic semantics</a:t>
            </a:r>
          </a:p>
          <a:p>
            <a:pPr lvl="1">
              <a:spcAft>
                <a:spcPts val="4800"/>
              </a:spcAft>
            </a:pPr>
            <a:r>
              <a:rPr lang="en-AU" smtClean="0"/>
              <a:t>Hoare logic etc</a:t>
            </a:r>
          </a:p>
          <a:p>
            <a:pPr>
              <a:spcAft>
                <a:spcPts val="4800"/>
              </a:spcAft>
            </a:pPr>
            <a:r>
              <a:rPr lang="en-AU" smtClean="0"/>
              <a:t>Model Checking   </a:t>
            </a:r>
            <a:r>
              <a:rPr lang="en-AU" smtClean="0">
                <a:sym typeface="Wingdings" pitchFamily="2" charset="2"/>
              </a:rPr>
              <a:t></a:t>
            </a:r>
            <a:endParaRPr lang="en-AU" smtClean="0"/>
          </a:p>
          <a:p>
            <a:r>
              <a:rPr lang="en-AU" smtClean="0"/>
              <a:t>Static analysis </a:t>
            </a:r>
          </a:p>
          <a:p>
            <a:pPr lvl="1"/>
            <a:r>
              <a:rPr lang="en-AU" smtClean="0"/>
              <a:t>Abstract interpretation etc     </a:t>
            </a:r>
            <a:r>
              <a:rPr lang="en-AU" sz="2700" smtClean="0">
                <a:sym typeface="Wingdings" pitchFamily="2" charset="2"/>
              </a:rPr>
              <a:t></a:t>
            </a:r>
            <a:endParaRPr lang="en-AU" sz="270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>Traditional Formal Bug Detection Methods</a:t>
            </a:r>
            <a:endParaRPr lang="en-AU" dirty="0"/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5500688" y="1571625"/>
          <a:ext cx="2071687" cy="728663"/>
        </p:xfrm>
        <a:graphic>
          <a:graphicData uri="http://schemas.openxmlformats.org/presentationml/2006/ole">
            <p:oleObj spid="_x0000_s1026" name="Equation" r:id="rId3" imgW="1193800" imgH="419100" progId="Equation.3">
              <p:embed/>
            </p:oleObj>
          </a:graphicData>
        </a:graphic>
      </p:graphicFrame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75" y="3786188"/>
            <a:ext cx="1143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5" y="2928938"/>
            <a:ext cx="100012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Developers may “embed” or “clone” code from 3</a:t>
            </a:r>
            <a:r>
              <a:rPr lang="en-AU" baseline="30000" dirty="0" smtClean="0"/>
              <a:t>rd</a:t>
            </a:r>
            <a:r>
              <a:rPr lang="en-AU" dirty="0" smtClean="0"/>
              <a:t> party projects.</a:t>
            </a:r>
          </a:p>
          <a:p>
            <a:pPr lvl="1" eaLnBrk="1" hangingPunct="1"/>
            <a:r>
              <a:rPr lang="en-AU" sz="2000" dirty="0" smtClean="0"/>
              <a:t>Statically link against external library.</a:t>
            </a:r>
          </a:p>
          <a:p>
            <a:pPr lvl="1" eaLnBrk="1" hangingPunct="1"/>
            <a:r>
              <a:rPr lang="en-AU" sz="2000" dirty="0" smtClean="0"/>
              <a:t>Maintain an internal copy of a library’s source.</a:t>
            </a:r>
          </a:p>
          <a:p>
            <a:pPr lvl="1" eaLnBrk="1" hangingPunct="1"/>
            <a:r>
              <a:rPr lang="en-AU" sz="2000" dirty="0" smtClean="0"/>
              <a:t>Fork a copy of a library’s source.</a:t>
            </a:r>
          </a:p>
          <a:p>
            <a:pPr lvl="1" eaLnBrk="1" hangingPunct="1"/>
            <a:r>
              <a:rPr lang="en-AU" sz="2000" dirty="0" smtClean="0"/>
              <a:t>E.g., compression libraries, image processing libraries, parsers.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Embedded Package Clones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2400"/>
              </a:spcAft>
            </a:pPr>
            <a:r>
              <a:rPr lang="en-AU" smtClean="0"/>
              <a:t>Linux package policies generally disallow.</a:t>
            </a:r>
          </a:p>
          <a:p>
            <a:pPr eaLnBrk="1" hangingPunct="1"/>
            <a:r>
              <a:rPr lang="en-AU" smtClean="0"/>
              <a:t>Why?</a:t>
            </a:r>
          </a:p>
          <a:p>
            <a:pPr lvl="1" eaLnBrk="1" hangingPunct="1"/>
            <a:r>
              <a:rPr lang="en-AU" smtClean="0"/>
              <a:t>2+ versions of library need to be maintained.</a:t>
            </a:r>
          </a:p>
          <a:p>
            <a:pPr lvl="1" eaLnBrk="1" hangingPunct="1"/>
            <a:r>
              <a:rPr lang="en-AU" smtClean="0"/>
              <a:t>Bug fixes must be manually incorporated.</a:t>
            </a:r>
          </a:p>
          <a:p>
            <a:pPr lvl="1" eaLnBrk="1" hangingPunct="1"/>
            <a:r>
              <a:rPr lang="en-AU" smtClean="0"/>
              <a:t>Old embedded libraries often insecure.</a:t>
            </a:r>
          </a:p>
          <a:p>
            <a:pPr eaLnBrk="1" hangingPunct="1"/>
            <a:endParaRPr lang="en-AU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Embedding is bad practice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886</TotalTime>
  <Words>1625</Words>
  <Application>Microsoft Office PowerPoint</Application>
  <PresentationFormat>On-screen Show (4:3)</PresentationFormat>
  <Paragraphs>349</Paragraphs>
  <Slides>48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Concourse</vt:lpstr>
      <vt:lpstr>Equation</vt:lpstr>
      <vt:lpstr>Microsoft Equation 3.0</vt:lpstr>
      <vt:lpstr>Visio</vt:lpstr>
      <vt:lpstr>Automated Detection of Software Bugs and Vulnerabilities in Linux</vt:lpstr>
      <vt:lpstr>Who am I and where did this talk come from?</vt:lpstr>
      <vt:lpstr>Other Research</vt:lpstr>
      <vt:lpstr>Outline of this talk</vt:lpstr>
      <vt:lpstr>Introduction</vt:lpstr>
      <vt:lpstr>Introduction</vt:lpstr>
      <vt:lpstr>Traditional Formal Bug Detection Methods</vt:lpstr>
      <vt:lpstr>Embedded Package Clones</vt:lpstr>
      <vt:lpstr>Embedding is bad practice</vt:lpstr>
      <vt:lpstr>Example vulnerabilities</vt:lpstr>
      <vt:lpstr>Manual signatures</vt:lpstr>
      <vt:lpstr>Is it still a problem?</vt:lpstr>
      <vt:lpstr>Scale of the problem</vt:lpstr>
      <vt:lpstr>Our Contributions</vt:lpstr>
      <vt:lpstr>Related Work</vt:lpstr>
      <vt:lpstr>Problem Statement and Our Approach</vt:lpstr>
      <vt:lpstr>Problem Statement</vt:lpstr>
      <vt:lpstr>Our Approach</vt:lpstr>
      <vt:lpstr>Embedded Package Detection</vt:lpstr>
      <vt:lpstr>Filename Matching</vt:lpstr>
      <vt:lpstr>Example of Common Files</vt:lpstr>
      <vt:lpstr>Detecting Embedded Packages</vt:lpstr>
      <vt:lpstr>Related Packages Detection</vt:lpstr>
      <vt:lpstr>Detecting Packages Sharing Code</vt:lpstr>
      <vt:lpstr>Detecting Packages Sharing Code</vt:lpstr>
      <vt:lpstr>Graph of Fedora Linux</vt:lpstr>
      <vt:lpstr>Maximal Cliques</vt:lpstr>
      <vt:lpstr>The Clique Problem</vt:lpstr>
      <vt:lpstr>Vulnerability Detection from Embedded Clones</vt:lpstr>
      <vt:lpstr>Detecting Vulnerabilities (1)</vt:lpstr>
      <vt:lpstr>Detecting Vulnerabilities (2)</vt:lpstr>
      <vt:lpstr>Cross Distribution Vulnerabilities</vt:lpstr>
      <vt:lpstr>Detecting Vulnerabilities</vt:lpstr>
      <vt:lpstr>Package Equivalence between Distros</vt:lpstr>
      <vt:lpstr>Evaluation and Discussion</vt:lpstr>
      <vt:lpstr>Implementation</vt:lpstr>
      <vt:lpstr>Filenames as a Feature</vt:lpstr>
      <vt:lpstr>Finding Vulns from Filenames</vt:lpstr>
      <vt:lpstr>Embedded Packages Previously Unknown Vulnerabilities</vt:lpstr>
      <vt:lpstr>Example Vulnerability (sepostgresql)</vt:lpstr>
      <vt:lpstr>Cross Distribution Vulnerabilities</vt:lpstr>
      <vt:lpstr>Practical Consequences</vt:lpstr>
      <vt:lpstr>Discussion (1)</vt:lpstr>
      <vt:lpstr>Discussion (2)</vt:lpstr>
      <vt:lpstr>Availability, Future Work and Conclusion</vt:lpstr>
      <vt:lpstr>Future Work</vt:lpstr>
      <vt:lpstr>Conclusion</vt:lpstr>
      <vt:lpstr>Availability and Further Information</vt:lpstr>
    </vt:vector>
  </TitlesOfParts>
  <Company>Deakin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Bugs in Binaries Using Decompilation</dc:title>
  <dc:creator>scesare</dc:creator>
  <cp:lastModifiedBy>scesare</cp:lastModifiedBy>
  <cp:revision>153</cp:revision>
  <dcterms:created xsi:type="dcterms:W3CDTF">2011-04-27T01:12:02Z</dcterms:created>
  <dcterms:modified xsi:type="dcterms:W3CDTF">2011-11-21T22:45:10Z</dcterms:modified>
</cp:coreProperties>
</file>